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6" r:id="rId1"/>
  </p:sldMasterIdLst>
  <p:sldIdLst>
    <p:sldId id="256" r:id="rId2"/>
    <p:sldId id="268" r:id="rId3"/>
    <p:sldId id="257" r:id="rId4"/>
    <p:sldId id="258" r:id="rId5"/>
    <p:sldId id="259" r:id="rId6"/>
    <p:sldId id="260" r:id="rId7"/>
    <p:sldId id="261" r:id="rId8"/>
    <p:sldId id="262" r:id="rId9"/>
    <p:sldId id="263" r:id="rId10"/>
    <p:sldId id="264" r:id="rId11"/>
    <p:sldId id="265" r:id="rId12"/>
    <p:sldId id="266" r:id="rId13"/>
    <p:sldId id="267" r:id="rId14"/>
    <p:sldId id="269" r:id="rId15"/>
    <p:sldId id="270" r:id="rId16"/>
    <p:sldId id="276" r:id="rId17"/>
    <p:sldId id="277" r:id="rId18"/>
    <p:sldId id="278" r:id="rId19"/>
    <p:sldId id="279" r:id="rId20"/>
    <p:sldId id="272" r:id="rId21"/>
    <p:sldId id="273" r:id="rId22"/>
    <p:sldId id="274" r:id="rId23"/>
    <p:sldId id="275" r:id="rId24"/>
    <p:sldId id="280" r:id="rId25"/>
    <p:sldId id="281" r:id="rId26"/>
    <p:sldId id="282" r:id="rId27"/>
    <p:sldId id="283" r:id="rId2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80" d="100"/>
          <a:sy n="80" d="100"/>
        </p:scale>
        <p:origin x="-108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8" name="عنصر نائب للتاريخ 27"/>
          <p:cNvSpPr>
            <a:spLocks noGrp="1"/>
          </p:cNvSpPr>
          <p:nvPr>
            <p:ph type="dt" sz="half" idx="10"/>
          </p:nvPr>
        </p:nvSpPr>
        <p:spPr/>
        <p:txBody>
          <a:bodyPr/>
          <a:lstStyle>
            <a:extLst/>
          </a:lstStyle>
          <a:p>
            <a:fld id="{1B8ABB09-4A1D-463E-8065-109CC2B7EFAA}" type="datetimeFigureOut">
              <a:rPr lang="ar-SA" smtClean="0"/>
              <a:pPr/>
              <a:t>27/04/1442</a:t>
            </a:fld>
            <a:endParaRPr lang="ar-SA"/>
          </a:p>
        </p:txBody>
      </p:sp>
      <p:sp>
        <p:nvSpPr>
          <p:cNvPr id="17" name="عنصر نائب للتذييل 16"/>
          <p:cNvSpPr>
            <a:spLocks noGrp="1"/>
          </p:cNvSpPr>
          <p:nvPr>
            <p:ph type="ftr" sz="quarter" idx="11"/>
          </p:nvPr>
        </p:nvSpPr>
        <p:spPr/>
        <p:txBody>
          <a:bodyPr/>
          <a:lstStyle>
            <a:extLst/>
          </a:lstStyle>
          <a:p>
            <a:endParaRPr lang="ar-SA"/>
          </a:p>
        </p:txBody>
      </p:sp>
      <p:sp>
        <p:nvSpPr>
          <p:cNvPr id="29" name="عنصر نائب لرقم الشريحة 28"/>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32" name="مستطيل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مستطيل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مستطيل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مستطيل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مستطيل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عنوان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56" name="مستطيل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مستطيل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مستطيل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مستطيل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27/04/1442</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981200" cy="5851525"/>
          </a:xfrm>
        </p:spPr>
        <p:txBody>
          <a:bodyPr vert="eaVert" anchor="ct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609600" y="274639"/>
            <a:ext cx="58674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27/04/1442</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27/04/1442</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14" name="شكل حر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شكل حر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شكل حر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شكل حر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شكل حر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شكل حر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شكل حر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شكل حر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شكل حر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شكل حر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شكل حر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شكل حر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شكل حر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شكل حر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شكل حر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عنصر نائب للنص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27/04/1442</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7" name="مستطيل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ar-SA" smtClean="0"/>
              <a:t>انقر لتحرير نمط العنوان الرئيسي</a:t>
            </a:r>
            <a:endParaRPr kumimoji="0" lang="en-US"/>
          </a:p>
        </p:txBody>
      </p:sp>
      <p:sp>
        <p:nvSpPr>
          <p:cNvPr id="8" name="مستطيل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مستطيل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مستطيل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مستطيل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مستطيل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2064"/>
            <a:ext cx="8229600" cy="9144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pPr/>
              <a:t>27/04/1442</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5" name="مستطيل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504824" y="512064"/>
            <a:ext cx="7772400" cy="914400"/>
          </a:xfrm>
        </p:spPr>
        <p:txBody>
          <a:bodyPr anchor="t"/>
          <a:lstStyle>
            <a:lvl1pPr>
              <a:defRPr sz="400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pPr/>
              <a:t>27/04/1442</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16" name="مستطيل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مستطيل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مستطيل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مستطيل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مستطيل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مستطيل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مستطيل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مستطيل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مستطيل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512064"/>
            <a:ext cx="7772400" cy="914400"/>
          </a:xfrm>
        </p:spPr>
        <p:txBody>
          <a:bodyPr/>
          <a:lstStyle>
            <a:lvl1pPr>
              <a:defRPr sz="4000" cap="none" baseline="0"/>
            </a:lvl1pPr>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pPr/>
              <a:t>27/04/1442</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pPr/>
              <a:t>27/04/1442</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273050"/>
            <a:ext cx="8229600" cy="1162050"/>
          </a:xfrm>
        </p:spPr>
        <p:txBody>
          <a:bodyPr anchor="ctr"/>
          <a:lstStyle>
            <a:lvl1pPr algn="l">
              <a:buNone/>
              <a:defRPr sz="3600" b="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pPr/>
              <a:t>27/04/1442</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8" name="مستطيل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رابط مستقيم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مجموعة 9"/>
          <p:cNvGrpSpPr/>
          <p:nvPr/>
        </p:nvGrpSpPr>
        <p:grpSpPr>
          <a:xfrm rot="5400000">
            <a:off x="8514581" y="1219200"/>
            <a:ext cx="132763" cy="128466"/>
            <a:chOff x="6668087" y="1297746"/>
            <a:chExt cx="161840" cy="156602"/>
          </a:xfrm>
        </p:grpSpPr>
        <p:cxnSp>
          <p:nvCxnSpPr>
            <p:cNvPr id="15" name="رابط مستقيم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رابط مستقيم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رابط مستقيم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عنوان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ar-SA" smtClean="0"/>
              <a:t>انقر فوق الرمز لإضافة صورة</a:t>
            </a:r>
            <a:endParaRPr kumimoji="0" lang="en-US"/>
          </a:p>
        </p:txBody>
      </p:sp>
      <p:sp>
        <p:nvSpPr>
          <p:cNvPr id="4" name="عنصر نائب للنص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grpSp>
        <p:nvGrpSpPr>
          <p:cNvPr id="14" name="مجموعة 13"/>
          <p:cNvGrpSpPr/>
          <p:nvPr/>
        </p:nvGrpSpPr>
        <p:grpSpPr>
          <a:xfrm rot="5400000">
            <a:off x="8666981" y="1371600"/>
            <a:ext cx="132763" cy="128466"/>
            <a:chOff x="6668087" y="1297746"/>
            <a:chExt cx="161840" cy="156602"/>
          </a:xfrm>
        </p:grpSpPr>
        <p:cxnSp>
          <p:nvCxnSpPr>
            <p:cNvPr id="11" name="رابط مستقيم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رابط مستقيم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رابط مستقيم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مجموعة 17"/>
          <p:cNvGrpSpPr/>
          <p:nvPr/>
        </p:nvGrpSpPr>
        <p:grpSpPr>
          <a:xfrm rot="5400000">
            <a:off x="8320088" y="1474763"/>
            <a:ext cx="132763" cy="128466"/>
            <a:chOff x="6668087" y="1297746"/>
            <a:chExt cx="161840" cy="156602"/>
          </a:xfrm>
        </p:grpSpPr>
        <p:cxnSp>
          <p:nvCxnSpPr>
            <p:cNvPr id="19" name="رابط مستقيم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رابط مستقيم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رابط مستقيم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عنصر نائب للتاريخ 4"/>
          <p:cNvSpPr>
            <a:spLocks noGrp="1"/>
          </p:cNvSpPr>
          <p:nvPr>
            <p:ph type="dt" sz="half" idx="10"/>
          </p:nvPr>
        </p:nvSpPr>
        <p:spPr>
          <a:xfrm>
            <a:off x="6477000" y="55499"/>
            <a:ext cx="2133600" cy="365125"/>
          </a:xfrm>
        </p:spPr>
        <p:txBody>
          <a:bodyPr/>
          <a:lstStyle>
            <a:extLst/>
          </a:lstStyle>
          <a:p>
            <a:fld id="{1B8ABB09-4A1D-463E-8065-109CC2B7EFAA}" type="datetimeFigureOut">
              <a:rPr lang="ar-SA" smtClean="0"/>
              <a:pPr/>
              <a:t>27/04/1442</a:t>
            </a:fld>
            <a:endParaRPr lang="ar-SA"/>
          </a:p>
        </p:txBody>
      </p:sp>
      <p:sp>
        <p:nvSpPr>
          <p:cNvPr id="6" name="عنصر نائب للتذييل 5"/>
          <p:cNvSpPr>
            <a:spLocks noGrp="1"/>
          </p:cNvSpPr>
          <p:nvPr>
            <p:ph type="ftr" sz="quarter" idx="11"/>
          </p:nvPr>
        </p:nvSpPr>
        <p:spPr>
          <a:xfrm>
            <a:off x="914400" y="55499"/>
            <a:ext cx="5562600" cy="365125"/>
          </a:xfrm>
        </p:spPr>
        <p:txBody>
          <a:bodyPr/>
          <a:lstStyle>
            <a:extLst/>
          </a:lstStyle>
          <a:p>
            <a:endParaRPr lang="ar-SA"/>
          </a:p>
        </p:txBody>
      </p:sp>
      <p:sp>
        <p:nvSpPr>
          <p:cNvPr id="7" name="عنصر نائب لرقم الشريحة 6"/>
          <p:cNvSpPr>
            <a:spLocks noGrp="1"/>
          </p:cNvSpPr>
          <p:nvPr>
            <p:ph type="sldNum" sz="quarter" idx="12"/>
          </p:nvPr>
        </p:nvSpPr>
        <p:spPr>
          <a:xfrm>
            <a:off x="8610600" y="55499"/>
            <a:ext cx="457200" cy="365125"/>
          </a:xfrm>
        </p:spPr>
        <p:txBody>
          <a:bodyPr/>
          <a:lstStyle>
            <a:extLst/>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مستطيل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مستطيل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مستطيل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ستطيل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مستطيل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مستطيل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مستطيل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مستطيل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مستطيل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عنصر نائب للعنوان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B8ABB09-4A1D-463E-8065-109CC2B7EFAA}" type="datetimeFigureOut">
              <a:rPr lang="ar-SA" smtClean="0"/>
              <a:pPr/>
              <a:t>27/04/1442</a:t>
            </a:fld>
            <a:endParaRPr lang="ar-SA"/>
          </a:p>
        </p:txBody>
      </p:sp>
      <p:sp>
        <p:nvSpPr>
          <p:cNvPr id="3" name="عنصر نائب للتذييل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ar-SA"/>
          </a:p>
        </p:txBody>
      </p:sp>
      <p:sp>
        <p:nvSpPr>
          <p:cNvPr id="23" name="عنصر نائب لرقم الشريحة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0B34F065-1154-456A-91E3-76DE8E75E17B}" type="slidenum">
              <a:rPr lang="ar-SA" smtClean="0"/>
              <a:pPr/>
              <a:t>‹#›</a:t>
            </a:fld>
            <a:endParaRPr lang="ar-SA"/>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1"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r" rtl="1"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r" rtl="1"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r" rtl="1"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r" rtl="1"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r" rtl="1"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r" rtl="1"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audio" Target="../media/audio11.wav"/></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media/audio12.wav"/></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5.wav"/><Relationship Id="rId1" Type="http://schemas.openxmlformats.org/officeDocument/2006/relationships/audio" Target="../media/audio4.wav"/><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audio" Target="../media/audio6.wav"/></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audio7.wav"/></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8.wav"/></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audio" Target="../media/audio9.wav"/></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audio" Target="../media/audio10.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a:bodyPr>
          <a:lstStyle/>
          <a:p>
            <a:r>
              <a:rPr lang="en-US" dirty="0" smtClean="0">
                <a:solidFill>
                  <a:schemeClr val="accent6">
                    <a:lumMod val="50000"/>
                  </a:schemeClr>
                </a:solidFill>
              </a:rPr>
              <a:t>   </a:t>
            </a:r>
            <a:r>
              <a:rPr lang="ar-IQ" dirty="0" smtClean="0">
                <a:solidFill>
                  <a:schemeClr val="accent6">
                    <a:lumMod val="50000"/>
                  </a:schemeClr>
                </a:solidFill>
              </a:rPr>
              <a:t>        </a:t>
            </a:r>
            <a:r>
              <a:rPr lang="ar-IQ" dirty="0" smtClean="0">
                <a:solidFill>
                  <a:schemeClr val="accent6">
                    <a:lumMod val="50000"/>
                  </a:schemeClr>
                </a:solidFill>
              </a:rPr>
              <a:t>     </a:t>
            </a:r>
            <a:r>
              <a:rPr lang="ar-IQ" dirty="0" smtClean="0">
                <a:solidFill>
                  <a:schemeClr val="accent6">
                    <a:lumMod val="50000"/>
                  </a:schemeClr>
                </a:solidFill>
              </a:rPr>
              <a:t>التخلف العقلي </a:t>
            </a:r>
            <a:r>
              <a:rPr lang="en-US" dirty="0" smtClean="0">
                <a:solidFill>
                  <a:schemeClr val="accent6">
                    <a:lumMod val="50000"/>
                  </a:schemeClr>
                </a:solidFill>
              </a:rPr>
              <a:t>  </a:t>
            </a:r>
            <a:endParaRPr lang="ar-SA" dirty="0">
              <a:solidFill>
                <a:schemeClr val="accent6">
                  <a:lumMod val="50000"/>
                </a:schemeClr>
              </a:solidFill>
            </a:endParaRPr>
          </a:p>
        </p:txBody>
      </p:sp>
      <p:sp>
        <p:nvSpPr>
          <p:cNvPr id="3" name="عنوان فرعي 2"/>
          <p:cNvSpPr>
            <a:spLocks noGrp="1"/>
          </p:cNvSpPr>
          <p:nvPr>
            <p:ph type="subTitle" idx="1"/>
          </p:nvPr>
        </p:nvSpPr>
        <p:spPr>
          <a:xfrm>
            <a:off x="1371600" y="5589240"/>
            <a:ext cx="45719" cy="49560"/>
          </a:xfrm>
        </p:spPr>
        <p:txBody>
          <a:bodyPr>
            <a:normAutofit fontScale="25000" lnSpcReduction="20000"/>
          </a:bodyPr>
          <a:lstStyle/>
          <a:p>
            <a:endParaRPr lang="ar-SA" dirty="0"/>
          </a:p>
        </p:txBody>
      </p:sp>
      <p:pic>
        <p:nvPicPr>
          <p:cNvPr id="7"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11086841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1716"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normAutofit/>
          </a:bodyPr>
          <a:lstStyle/>
          <a:p>
            <a:pPr>
              <a:buNone/>
            </a:pPr>
            <a:r>
              <a:rPr lang="ar-IQ" dirty="0" smtClean="0"/>
              <a:t>2ـ القابلون للتدريب </a:t>
            </a:r>
            <a:endParaRPr lang="en-US" dirty="0" smtClean="0"/>
          </a:p>
          <a:p>
            <a:pPr>
              <a:buNone/>
            </a:pPr>
            <a:endParaRPr lang="ar-IQ" dirty="0" smtClean="0">
              <a:solidFill>
                <a:schemeClr val="tx1">
                  <a:lumMod val="95000"/>
                  <a:lumOff val="5000"/>
                </a:schemeClr>
              </a:solidFill>
            </a:endParaRPr>
          </a:p>
          <a:p>
            <a:pPr>
              <a:buNone/>
            </a:pPr>
            <a:r>
              <a:rPr lang="ar-IQ" dirty="0" smtClean="0"/>
              <a:t>هم من تتراوح نسبة ذكاءهم ما بين </a:t>
            </a:r>
            <a:r>
              <a:rPr lang="ar-IQ" dirty="0" smtClean="0"/>
              <a:t>(25-55)درجة على </a:t>
            </a:r>
            <a:r>
              <a:rPr lang="ar-IQ" dirty="0" smtClean="0"/>
              <a:t>مقياس الذكاء وهذه الفئة </a:t>
            </a:r>
            <a:r>
              <a:rPr lang="ar-IQ" dirty="0" smtClean="0"/>
              <a:t>غير قادرة على تعلم بعض المهارات </a:t>
            </a:r>
            <a:r>
              <a:rPr lang="ar-IQ" dirty="0" smtClean="0"/>
              <a:t>الاكاديمية كالحساب والقراءة والكتابة </a:t>
            </a:r>
            <a:r>
              <a:rPr lang="ar-IQ" dirty="0" smtClean="0"/>
              <a:t>.ولكن يمكن تدريبهم على المهارات الاساسية مثل العناية بالنفس واللباس والقيام بالاعمال البسيطة التي تتطلب ذكاء بسيط </a:t>
            </a:r>
            <a:endParaRPr lang="en-US" dirty="0" smtClean="0"/>
          </a:p>
          <a:p>
            <a:pPr>
              <a:buNone/>
            </a:pPr>
            <a:endParaRPr lang="ar-IQ" dirty="0" smtClean="0">
              <a:solidFill>
                <a:schemeClr val="tx1">
                  <a:lumMod val="95000"/>
                  <a:lumOff val="5000"/>
                </a:schemeClr>
              </a:solidFill>
            </a:endParaRPr>
          </a:p>
        </p:txBody>
      </p:sp>
      <p:pic>
        <p:nvPicPr>
          <p:cNvPr id="6"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17398021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525"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SA" dirty="0"/>
          </a:p>
        </p:txBody>
      </p:sp>
      <p:sp>
        <p:nvSpPr>
          <p:cNvPr id="3" name="عنصر نائب للمحتوى 2"/>
          <p:cNvSpPr>
            <a:spLocks noGrp="1"/>
          </p:cNvSpPr>
          <p:nvPr>
            <p:ph idx="1"/>
          </p:nvPr>
        </p:nvSpPr>
        <p:spPr/>
        <p:txBody>
          <a:bodyPr>
            <a:normAutofit/>
          </a:bodyPr>
          <a:lstStyle/>
          <a:p>
            <a:r>
              <a:rPr lang="ar-IQ" dirty="0" smtClean="0">
                <a:solidFill>
                  <a:schemeClr val="accent6">
                    <a:lumMod val="50000"/>
                  </a:schemeClr>
                </a:solidFill>
              </a:rPr>
              <a:t>3ـ من يحتاجون </a:t>
            </a:r>
            <a:r>
              <a:rPr lang="ar-IQ" dirty="0" err="1" smtClean="0">
                <a:solidFill>
                  <a:schemeClr val="accent6">
                    <a:lumMod val="50000"/>
                  </a:schemeClr>
                </a:solidFill>
              </a:rPr>
              <a:t>الى</a:t>
            </a:r>
            <a:r>
              <a:rPr lang="ar-IQ" dirty="0" smtClean="0">
                <a:solidFill>
                  <a:schemeClr val="accent6">
                    <a:lumMod val="50000"/>
                  </a:schemeClr>
                </a:solidFill>
              </a:rPr>
              <a:t> رعاية وحماية </a:t>
            </a:r>
            <a:endParaRPr lang="en-US" dirty="0" smtClean="0">
              <a:solidFill>
                <a:schemeClr val="accent6">
                  <a:lumMod val="50000"/>
                </a:schemeClr>
              </a:solidFill>
            </a:endParaRPr>
          </a:p>
          <a:p>
            <a:r>
              <a:rPr lang="ar-IQ" dirty="0" smtClean="0"/>
              <a:t>وهم </a:t>
            </a:r>
            <a:r>
              <a:rPr lang="ar-IQ" dirty="0" err="1" smtClean="0"/>
              <a:t>الافراد</a:t>
            </a:r>
            <a:r>
              <a:rPr lang="ar-IQ" dirty="0" smtClean="0"/>
              <a:t> من ذوي التخلف العقلي الشديد </a:t>
            </a:r>
            <a:r>
              <a:rPr lang="ar-IQ" dirty="0" err="1" smtClean="0"/>
              <a:t>او</a:t>
            </a:r>
            <a:r>
              <a:rPr lang="ar-IQ" dirty="0" smtClean="0"/>
              <a:t> الحاد ويطلق عليهم </a:t>
            </a:r>
            <a:r>
              <a:rPr lang="ar-IQ" dirty="0" err="1" smtClean="0"/>
              <a:t>الاعتماديون</a:t>
            </a:r>
            <a:r>
              <a:rPr lang="ar-IQ" dirty="0" smtClean="0"/>
              <a:t> وهم غير قادرين على تعلم المهارات </a:t>
            </a:r>
            <a:r>
              <a:rPr lang="ar-IQ" dirty="0" err="1" smtClean="0"/>
              <a:t>الاساسية</a:t>
            </a:r>
            <a:r>
              <a:rPr lang="ar-IQ" dirty="0" smtClean="0"/>
              <a:t> كالاعتماد على النفس في الملبس وغير ذلك وهم يحتاجون </a:t>
            </a:r>
            <a:r>
              <a:rPr lang="ar-IQ" dirty="0" err="1" smtClean="0"/>
              <a:t>الى</a:t>
            </a:r>
            <a:r>
              <a:rPr lang="ar-IQ" dirty="0" smtClean="0"/>
              <a:t> متابعة ورعاية .</a:t>
            </a:r>
            <a:endParaRPr lang="ar-SA" dirty="0"/>
          </a:p>
        </p:txBody>
      </p:sp>
      <p:pic>
        <p:nvPicPr>
          <p:cNvPr id="4"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38434057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128"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endParaRPr lang="ar-SA" dirty="0" smtClean="0"/>
          </a:p>
        </p:txBody>
      </p:sp>
    </p:spTree>
    <p:extLst>
      <p:ext uri="{BB962C8B-B14F-4D97-AF65-F5344CB8AC3E}">
        <p14:creationId xmlns:p14="http://schemas.microsoft.com/office/powerpoint/2010/main" xmlns="" val="1222995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SA" dirty="0"/>
          </a:p>
        </p:txBody>
      </p:sp>
      <p:sp>
        <p:nvSpPr>
          <p:cNvPr id="3" name="عنصر نائب للمحتوى 2"/>
          <p:cNvSpPr>
            <a:spLocks noGrp="1"/>
          </p:cNvSpPr>
          <p:nvPr>
            <p:ph idx="1"/>
          </p:nvPr>
        </p:nvSpPr>
        <p:spPr/>
        <p:txBody>
          <a:bodyPr/>
          <a:lstStyle/>
          <a:p>
            <a:endParaRPr lang="ar-SA" dirty="0"/>
          </a:p>
        </p:txBody>
      </p:sp>
    </p:spTree>
    <p:extLst>
      <p:ext uri="{BB962C8B-B14F-4D97-AF65-F5344CB8AC3E}">
        <p14:creationId xmlns:p14="http://schemas.microsoft.com/office/powerpoint/2010/main" xmlns="" val="476149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endParaRPr lang="ar-SA" dirty="0"/>
          </a:p>
        </p:txBody>
      </p:sp>
    </p:spTree>
    <p:extLst>
      <p:ext uri="{BB962C8B-B14F-4D97-AF65-F5344CB8AC3E}">
        <p14:creationId xmlns:p14="http://schemas.microsoft.com/office/powerpoint/2010/main" xmlns="" val="32462050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spTree>
    <p:extLst>
      <p:ext uri="{BB962C8B-B14F-4D97-AF65-F5344CB8AC3E}">
        <p14:creationId xmlns:p14="http://schemas.microsoft.com/office/powerpoint/2010/main" xmlns="" val="3995741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SA" dirty="0"/>
          </a:p>
        </p:txBody>
      </p:sp>
      <p:sp>
        <p:nvSpPr>
          <p:cNvPr id="3" name="عنصر نائب للمحتوى 2"/>
          <p:cNvSpPr>
            <a:spLocks noGrp="1"/>
          </p:cNvSpPr>
          <p:nvPr>
            <p:ph idx="1"/>
          </p:nvPr>
        </p:nvSpPr>
        <p:spPr/>
        <p:txBody>
          <a:bodyPr/>
          <a:lstStyle/>
          <a:p>
            <a:endParaRPr lang="ar-SA" dirty="0"/>
          </a:p>
        </p:txBody>
      </p:sp>
    </p:spTree>
    <p:extLst>
      <p:ext uri="{BB962C8B-B14F-4D97-AF65-F5344CB8AC3E}">
        <p14:creationId xmlns:p14="http://schemas.microsoft.com/office/powerpoint/2010/main" xmlns="" val="37442511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SA" dirty="0"/>
          </a:p>
        </p:txBody>
      </p:sp>
      <p:sp>
        <p:nvSpPr>
          <p:cNvPr id="3" name="عنصر نائب للمحتوى 2"/>
          <p:cNvSpPr>
            <a:spLocks noGrp="1"/>
          </p:cNvSpPr>
          <p:nvPr>
            <p:ph idx="1"/>
          </p:nvPr>
        </p:nvSpPr>
        <p:spPr/>
        <p:txBody>
          <a:bodyPr/>
          <a:lstStyle/>
          <a:p>
            <a:endParaRPr lang="ar-SA" dirty="0"/>
          </a:p>
        </p:txBody>
      </p:sp>
    </p:spTree>
    <p:extLst>
      <p:ext uri="{BB962C8B-B14F-4D97-AF65-F5344CB8AC3E}">
        <p14:creationId xmlns:p14="http://schemas.microsoft.com/office/powerpoint/2010/main" xmlns="" val="3458501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SA" dirty="0"/>
          </a:p>
        </p:txBody>
      </p:sp>
      <p:sp>
        <p:nvSpPr>
          <p:cNvPr id="3" name="عنصر نائب للمحتوى 2"/>
          <p:cNvSpPr>
            <a:spLocks noGrp="1"/>
          </p:cNvSpPr>
          <p:nvPr>
            <p:ph idx="1"/>
          </p:nvPr>
        </p:nvSpPr>
        <p:spPr/>
        <p:txBody>
          <a:bodyPr/>
          <a:lstStyle/>
          <a:p>
            <a:endParaRPr lang="ar-SA" dirty="0"/>
          </a:p>
        </p:txBody>
      </p:sp>
    </p:spTree>
    <p:extLst>
      <p:ext uri="{BB962C8B-B14F-4D97-AF65-F5344CB8AC3E}">
        <p14:creationId xmlns:p14="http://schemas.microsoft.com/office/powerpoint/2010/main" xmlns="" val="25382669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SA" dirty="0"/>
          </a:p>
        </p:txBody>
      </p:sp>
      <p:sp>
        <p:nvSpPr>
          <p:cNvPr id="3" name="عنصر نائب للمحتوى 2"/>
          <p:cNvSpPr>
            <a:spLocks noGrp="1"/>
          </p:cNvSpPr>
          <p:nvPr>
            <p:ph idx="1"/>
          </p:nvPr>
        </p:nvSpPr>
        <p:spPr/>
        <p:txBody>
          <a:bodyPr/>
          <a:lstStyle/>
          <a:p>
            <a:endParaRPr lang="en-US" dirty="0"/>
          </a:p>
        </p:txBody>
      </p:sp>
    </p:spTree>
    <p:extLst>
      <p:ext uri="{BB962C8B-B14F-4D97-AF65-F5344CB8AC3E}">
        <p14:creationId xmlns:p14="http://schemas.microsoft.com/office/powerpoint/2010/main" xmlns="" val="2820088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IQ" b="1" dirty="0" smtClean="0">
                <a:solidFill>
                  <a:schemeClr val="accent6">
                    <a:lumMod val="50000"/>
                  </a:schemeClr>
                </a:solidFill>
              </a:rPr>
              <a:t>تعريفات التخلف العقلي:</a:t>
            </a:r>
            <a:r>
              <a:rPr lang="en-US" dirty="0" smtClean="0">
                <a:solidFill>
                  <a:schemeClr val="accent6">
                    <a:lumMod val="50000"/>
                  </a:schemeClr>
                </a:solidFill>
              </a:rPr>
              <a:t/>
            </a:r>
            <a:br>
              <a:rPr lang="en-US" dirty="0" smtClean="0">
                <a:solidFill>
                  <a:schemeClr val="accent6">
                    <a:lumMod val="50000"/>
                  </a:schemeClr>
                </a:solidFill>
              </a:rPr>
            </a:br>
            <a:endParaRPr lang="ar-SA" dirty="0">
              <a:solidFill>
                <a:schemeClr val="accent6">
                  <a:lumMod val="50000"/>
                </a:schemeClr>
              </a:solidFill>
            </a:endParaRPr>
          </a:p>
        </p:txBody>
      </p:sp>
      <p:sp>
        <p:nvSpPr>
          <p:cNvPr id="3" name="عنصر نائب للمحتوى 2"/>
          <p:cNvSpPr>
            <a:spLocks noGrp="1"/>
          </p:cNvSpPr>
          <p:nvPr>
            <p:ph idx="1"/>
          </p:nvPr>
        </p:nvSpPr>
        <p:spPr/>
        <p:txBody>
          <a:bodyPr>
            <a:normAutofit/>
          </a:bodyPr>
          <a:lstStyle/>
          <a:p>
            <a:pPr>
              <a:buNone/>
            </a:pPr>
            <a:r>
              <a:rPr lang="ar-IQ" dirty="0" smtClean="0">
                <a:solidFill>
                  <a:schemeClr val="accent2">
                    <a:lumMod val="75000"/>
                  </a:schemeClr>
                </a:solidFill>
              </a:rPr>
              <a:t>   </a:t>
            </a:r>
            <a:r>
              <a:rPr lang="en-US" dirty="0" smtClean="0">
                <a:solidFill>
                  <a:schemeClr val="accent2">
                    <a:lumMod val="75000"/>
                  </a:schemeClr>
                </a:solidFill>
              </a:rPr>
              <a:t> </a:t>
            </a:r>
            <a:r>
              <a:rPr lang="ar-IQ" dirty="0" smtClean="0">
                <a:solidFill>
                  <a:schemeClr val="accent2">
                    <a:lumMod val="75000"/>
                  </a:schemeClr>
                </a:solidFill>
              </a:rPr>
              <a:t>تعريف </a:t>
            </a:r>
            <a:r>
              <a:rPr lang="ar-IQ" dirty="0" err="1" smtClean="0">
                <a:solidFill>
                  <a:schemeClr val="accent2">
                    <a:lumMod val="75000"/>
                  </a:schemeClr>
                </a:solidFill>
              </a:rPr>
              <a:t>جروسمان</a:t>
            </a:r>
            <a:r>
              <a:rPr lang="ar-IQ" dirty="0" smtClean="0">
                <a:solidFill>
                  <a:schemeClr val="accent2">
                    <a:lumMod val="75000"/>
                  </a:schemeClr>
                </a:solidFill>
              </a:rPr>
              <a:t> :</a:t>
            </a:r>
          </a:p>
          <a:p>
            <a:pPr>
              <a:buNone/>
            </a:pPr>
            <a:r>
              <a:rPr lang="ar-IQ" dirty="0" smtClean="0"/>
              <a:t> </a:t>
            </a:r>
            <a:r>
              <a:rPr lang="ar-IQ" dirty="0" smtClean="0"/>
              <a:t> التخلف العقلي هو الانخفاض </a:t>
            </a:r>
            <a:r>
              <a:rPr lang="ar-IQ" dirty="0" smtClean="0"/>
              <a:t>الدال الواضح في الوظائف العقلية العامة حيث يمكن ملاحظتها عند الفرد أثناء فترة النمو وينتج عنها قصور في السلوك </a:t>
            </a:r>
            <a:r>
              <a:rPr lang="ar-IQ" dirty="0" err="1" smtClean="0"/>
              <a:t>التكيفي</a:t>
            </a:r>
            <a:r>
              <a:rPr lang="ar-IQ" dirty="0" smtClean="0"/>
              <a:t> </a:t>
            </a:r>
            <a:r>
              <a:rPr lang="ar-IQ" dirty="0" err="1" smtClean="0"/>
              <a:t>اي</a:t>
            </a:r>
            <a:r>
              <a:rPr lang="ar-IQ" dirty="0" smtClean="0"/>
              <a:t> </a:t>
            </a:r>
            <a:r>
              <a:rPr lang="ar-IQ" dirty="0" err="1" smtClean="0"/>
              <a:t>ان</a:t>
            </a:r>
            <a:r>
              <a:rPr lang="ar-IQ" dirty="0" smtClean="0"/>
              <a:t> الفرد لا يكون قادرا على الاعتماد على نفسه دون مساعدة من </a:t>
            </a:r>
            <a:r>
              <a:rPr lang="ar-IQ" dirty="0" err="1" smtClean="0"/>
              <a:t>الاخرين</a:t>
            </a:r>
            <a:r>
              <a:rPr lang="ar-IQ" dirty="0" smtClean="0"/>
              <a:t> .</a:t>
            </a:r>
            <a:endParaRPr lang="en-US" dirty="0" smtClean="0"/>
          </a:p>
          <a:p>
            <a:pPr>
              <a:buNone/>
            </a:pPr>
            <a:endParaRPr lang="ar-IQ" dirty="0" smtClean="0"/>
          </a:p>
          <a:p>
            <a:pPr>
              <a:buNone/>
            </a:pPr>
            <a:endParaRPr lang="ar-IQ" dirty="0" smtClean="0"/>
          </a:p>
          <a:p>
            <a:endParaRPr lang="ar-SA" dirty="0"/>
          </a:p>
        </p:txBody>
      </p:sp>
      <p:pic>
        <p:nvPicPr>
          <p:cNvPr id="5"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30544673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984"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SA" dirty="0"/>
          </a:p>
        </p:txBody>
      </p:sp>
      <p:sp>
        <p:nvSpPr>
          <p:cNvPr id="3" name="عنصر نائب للمحتوى 2"/>
          <p:cNvSpPr>
            <a:spLocks noGrp="1"/>
          </p:cNvSpPr>
          <p:nvPr>
            <p:ph idx="1"/>
          </p:nvPr>
        </p:nvSpPr>
        <p:spPr/>
        <p:txBody>
          <a:bodyPr>
            <a:normAutofit/>
          </a:bodyPr>
          <a:lstStyle/>
          <a:p>
            <a:endParaRPr lang="ar-SA" dirty="0"/>
          </a:p>
        </p:txBody>
      </p:sp>
    </p:spTree>
    <p:extLst>
      <p:ext uri="{BB962C8B-B14F-4D97-AF65-F5344CB8AC3E}">
        <p14:creationId xmlns:p14="http://schemas.microsoft.com/office/powerpoint/2010/main" xmlns="" val="233367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42910" y="285728"/>
            <a:ext cx="8153400" cy="990600"/>
          </a:xfrm>
        </p:spPr>
        <p:txBody>
          <a:bodyPr>
            <a:normAutofit/>
          </a:bodyPr>
          <a:lstStyle/>
          <a:p>
            <a:endParaRPr lang="ar-SA" dirty="0"/>
          </a:p>
        </p:txBody>
      </p:sp>
      <p:sp>
        <p:nvSpPr>
          <p:cNvPr id="3" name="عنصر نائب للمحتوى 2"/>
          <p:cNvSpPr>
            <a:spLocks noGrp="1"/>
          </p:cNvSpPr>
          <p:nvPr>
            <p:ph idx="1"/>
          </p:nvPr>
        </p:nvSpPr>
        <p:spPr/>
        <p:txBody>
          <a:bodyPr/>
          <a:lstStyle/>
          <a:p>
            <a:endParaRPr lang="ar-SA" dirty="0"/>
          </a:p>
        </p:txBody>
      </p:sp>
    </p:spTree>
    <p:extLst>
      <p:ext uri="{BB962C8B-B14F-4D97-AF65-F5344CB8AC3E}">
        <p14:creationId xmlns:p14="http://schemas.microsoft.com/office/powerpoint/2010/main" xmlns="" val="23863946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SA" dirty="0"/>
          </a:p>
        </p:txBody>
      </p:sp>
      <p:sp>
        <p:nvSpPr>
          <p:cNvPr id="3" name="عنصر نائب للمحتوى 2"/>
          <p:cNvSpPr>
            <a:spLocks noGrp="1"/>
          </p:cNvSpPr>
          <p:nvPr>
            <p:ph idx="1"/>
          </p:nvPr>
        </p:nvSpPr>
        <p:spPr/>
        <p:txBody>
          <a:bodyPr/>
          <a:lstStyle/>
          <a:p>
            <a:endParaRPr lang="ar-SA" dirty="0"/>
          </a:p>
        </p:txBody>
      </p:sp>
    </p:spTree>
    <p:extLst>
      <p:ext uri="{BB962C8B-B14F-4D97-AF65-F5344CB8AC3E}">
        <p14:creationId xmlns:p14="http://schemas.microsoft.com/office/powerpoint/2010/main" xmlns="" val="40301072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lvl="0" indent="0">
              <a:buNone/>
            </a:pPr>
            <a:endParaRPr lang="en-US" dirty="0"/>
          </a:p>
        </p:txBody>
      </p:sp>
    </p:spTree>
    <p:extLst>
      <p:ext uri="{BB962C8B-B14F-4D97-AF65-F5344CB8AC3E}">
        <p14:creationId xmlns:p14="http://schemas.microsoft.com/office/powerpoint/2010/main" xmlns="" val="41877832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en-US" dirty="0"/>
          </a:p>
        </p:txBody>
      </p:sp>
    </p:spTree>
    <p:extLst>
      <p:ext uri="{BB962C8B-B14F-4D97-AF65-F5344CB8AC3E}">
        <p14:creationId xmlns:p14="http://schemas.microsoft.com/office/powerpoint/2010/main" xmlns="" val="25474666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SA" dirty="0"/>
          </a:p>
        </p:txBody>
      </p:sp>
      <p:sp>
        <p:nvSpPr>
          <p:cNvPr id="3" name="عنصر نائب للمحتوى 2"/>
          <p:cNvSpPr>
            <a:spLocks noGrp="1"/>
          </p:cNvSpPr>
          <p:nvPr>
            <p:ph idx="1"/>
          </p:nvPr>
        </p:nvSpPr>
        <p:spPr/>
        <p:txBody>
          <a:bodyPr>
            <a:normAutofit/>
          </a:bodyPr>
          <a:lstStyle/>
          <a:p>
            <a:r>
              <a:rPr lang="ar-SA" dirty="0"/>
              <a:t> </a:t>
            </a:r>
            <a:endParaRPr lang="en-US" dirty="0"/>
          </a:p>
          <a:p>
            <a:endParaRPr lang="ar-SA" dirty="0"/>
          </a:p>
        </p:txBody>
      </p:sp>
    </p:spTree>
    <p:extLst>
      <p:ext uri="{BB962C8B-B14F-4D97-AF65-F5344CB8AC3E}">
        <p14:creationId xmlns:p14="http://schemas.microsoft.com/office/powerpoint/2010/main" xmlns="" val="19873040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SA" dirty="0"/>
          </a:p>
        </p:txBody>
      </p:sp>
      <p:sp>
        <p:nvSpPr>
          <p:cNvPr id="3" name="عنصر نائب للمحتوى 2"/>
          <p:cNvSpPr>
            <a:spLocks noGrp="1"/>
          </p:cNvSpPr>
          <p:nvPr>
            <p:ph idx="1"/>
          </p:nvPr>
        </p:nvSpPr>
        <p:spPr/>
        <p:txBody>
          <a:bodyPr/>
          <a:lstStyle/>
          <a:p>
            <a:endParaRPr lang="ar-SA" dirty="0"/>
          </a:p>
        </p:txBody>
      </p:sp>
    </p:spTree>
    <p:extLst>
      <p:ext uri="{BB962C8B-B14F-4D97-AF65-F5344CB8AC3E}">
        <p14:creationId xmlns:p14="http://schemas.microsoft.com/office/powerpoint/2010/main" xmlns="" val="25248877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lvl="0"/>
            <a:endParaRPr lang="ar-SA" dirty="0"/>
          </a:p>
        </p:txBody>
      </p:sp>
      <p:sp>
        <p:nvSpPr>
          <p:cNvPr id="3" name="عنصر نائب للمحتوى 2"/>
          <p:cNvSpPr>
            <a:spLocks noGrp="1"/>
          </p:cNvSpPr>
          <p:nvPr>
            <p:ph idx="1"/>
          </p:nvPr>
        </p:nvSpPr>
        <p:spPr/>
        <p:txBody>
          <a:bodyPr>
            <a:normAutofit/>
          </a:bodyPr>
          <a:lstStyle/>
          <a:p>
            <a:endParaRPr lang="en-US" dirty="0"/>
          </a:p>
        </p:txBody>
      </p:sp>
    </p:spTree>
    <p:extLst>
      <p:ext uri="{BB962C8B-B14F-4D97-AF65-F5344CB8AC3E}">
        <p14:creationId xmlns:p14="http://schemas.microsoft.com/office/powerpoint/2010/main" xmlns="" val="1084967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IQ" sz="2800" smtClean="0"/>
              <a:t> </a:t>
            </a:r>
            <a:endParaRPr lang="ar-SA" sz="2800" dirty="0"/>
          </a:p>
        </p:txBody>
      </p:sp>
      <p:sp>
        <p:nvSpPr>
          <p:cNvPr id="3" name="عنصر نائب للمحتوى 2"/>
          <p:cNvSpPr>
            <a:spLocks noGrp="1"/>
          </p:cNvSpPr>
          <p:nvPr>
            <p:ph idx="1"/>
          </p:nvPr>
        </p:nvSpPr>
        <p:spPr/>
        <p:txBody>
          <a:bodyPr>
            <a:normAutofit/>
          </a:bodyPr>
          <a:lstStyle/>
          <a:p>
            <a:pPr>
              <a:buNone/>
            </a:pPr>
            <a:endParaRPr lang="ar-IQ" dirty="0" smtClean="0"/>
          </a:p>
          <a:p>
            <a:pPr>
              <a:buFontTx/>
              <a:buChar char="-"/>
            </a:pPr>
            <a:r>
              <a:rPr lang="ar-IQ" dirty="0" smtClean="0">
                <a:solidFill>
                  <a:schemeClr val="accent2">
                    <a:lumMod val="75000"/>
                  </a:schemeClr>
                </a:solidFill>
              </a:rPr>
              <a:t>تعريف </a:t>
            </a:r>
            <a:r>
              <a:rPr lang="ar-IQ" dirty="0" err="1" smtClean="0">
                <a:solidFill>
                  <a:schemeClr val="accent2">
                    <a:lumMod val="75000"/>
                  </a:schemeClr>
                </a:solidFill>
              </a:rPr>
              <a:t>هيبر</a:t>
            </a:r>
            <a:r>
              <a:rPr lang="ar-IQ" dirty="0" smtClean="0">
                <a:solidFill>
                  <a:schemeClr val="accent2">
                    <a:lumMod val="75000"/>
                  </a:schemeClr>
                </a:solidFill>
              </a:rPr>
              <a:t> :</a:t>
            </a:r>
          </a:p>
          <a:p>
            <a:pPr>
              <a:buFontTx/>
              <a:buChar char="-"/>
            </a:pPr>
            <a:r>
              <a:rPr lang="ar-IQ" smtClean="0"/>
              <a:t> الى ان التخلف </a:t>
            </a:r>
            <a:r>
              <a:rPr lang="ar-IQ" dirty="0" smtClean="0"/>
              <a:t>العقلي يمثل مستوى من الاداء الوظيفي العقلي الذي يقل عن متوسط الذكاء بانحراف معياري واحد . ويصاحبه خلل في السلوك </a:t>
            </a:r>
            <a:r>
              <a:rPr lang="ar-IQ" dirty="0" err="1" smtClean="0"/>
              <a:t>التكيفي</a:t>
            </a:r>
            <a:r>
              <a:rPr lang="ar-IQ" dirty="0" smtClean="0"/>
              <a:t> , ويظهر هذا في مراحل العمر </a:t>
            </a:r>
            <a:r>
              <a:rPr lang="ar-IQ" dirty="0" err="1" smtClean="0"/>
              <a:t>النمائية</a:t>
            </a:r>
            <a:r>
              <a:rPr lang="ar-IQ" dirty="0" smtClean="0"/>
              <a:t> منذ الميلاد وحتى سن 16 .</a:t>
            </a:r>
            <a:endParaRPr lang="en-US" dirty="0" smtClean="0"/>
          </a:p>
          <a:p>
            <a:pPr>
              <a:buFontTx/>
              <a:buChar char="-"/>
            </a:pPr>
            <a:endParaRPr lang="en-US" dirty="0" smtClean="0">
              <a:solidFill>
                <a:schemeClr val="tx1">
                  <a:lumMod val="95000"/>
                  <a:lumOff val="5000"/>
                </a:schemeClr>
              </a:solidFill>
            </a:endParaRPr>
          </a:p>
          <a:p>
            <a:pPr marL="514350" indent="-514350">
              <a:buFont typeface="Wingdings 2"/>
              <a:buAutoNum type="arabicPeriod"/>
            </a:pPr>
            <a:endParaRPr lang="en-US" dirty="0" smtClean="0"/>
          </a:p>
          <a:p>
            <a:pPr marL="514350" lvl="0" indent="-514350">
              <a:buAutoNum type="arabicPeriod"/>
            </a:pPr>
            <a:endParaRPr lang="ar-IQ" dirty="0" smtClean="0"/>
          </a:p>
          <a:p>
            <a:pPr marL="514350" lvl="0" indent="-514350">
              <a:buAutoNum type="arabicPeriod"/>
            </a:pPr>
            <a:endParaRPr lang="en-US" dirty="0" smtClean="0"/>
          </a:p>
          <a:p>
            <a:pPr>
              <a:buNone/>
            </a:pPr>
            <a:endParaRPr lang="ar-IQ" dirty="0" smtClean="0"/>
          </a:p>
        </p:txBody>
      </p:sp>
      <p:pic>
        <p:nvPicPr>
          <p:cNvPr id="8"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26998945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800"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normAutofit/>
          </a:bodyPr>
          <a:lstStyle/>
          <a:p>
            <a:r>
              <a:rPr lang="ar-IQ" dirty="0" smtClean="0"/>
              <a:t> </a:t>
            </a:r>
            <a:endParaRPr lang="ar-IQ" dirty="0"/>
          </a:p>
        </p:txBody>
      </p:sp>
      <p:sp>
        <p:nvSpPr>
          <p:cNvPr id="3" name="عنصر نائب للمحتوى 2"/>
          <p:cNvSpPr>
            <a:spLocks noGrp="1"/>
          </p:cNvSpPr>
          <p:nvPr>
            <p:ph sz="half" idx="1"/>
          </p:nvPr>
        </p:nvSpPr>
        <p:spPr/>
        <p:txBody>
          <a:bodyPr>
            <a:normAutofit fontScale="92500" lnSpcReduction="10000"/>
          </a:bodyPr>
          <a:lstStyle/>
          <a:p>
            <a:pPr>
              <a:buNone/>
            </a:pPr>
            <a:endParaRPr lang="en-US" dirty="0" smtClean="0">
              <a:solidFill>
                <a:srgbClr val="C00000"/>
              </a:solidFill>
            </a:endParaRPr>
          </a:p>
          <a:p>
            <a:r>
              <a:rPr lang="ar-IQ" dirty="0" smtClean="0">
                <a:solidFill>
                  <a:schemeClr val="accent2">
                    <a:lumMod val="75000"/>
                  </a:schemeClr>
                </a:solidFill>
              </a:rPr>
              <a:t> </a:t>
            </a:r>
            <a:r>
              <a:rPr lang="ar-IQ" dirty="0" smtClean="0">
                <a:solidFill>
                  <a:schemeClr val="accent2">
                    <a:lumMod val="75000"/>
                  </a:schemeClr>
                </a:solidFill>
              </a:rPr>
              <a:t>كل فرد ينخفض أداؤه عن المتوسط على اختبارات الذكاء المقننه بمقدار أنحرافين معياريين أو أكثر ويصاحبه قصور في السلوك  التكيفي على أن يظهر ذلك خلال المرحلة النمائية الممتدة من الولادة الى سن الثامنة عشرة .</a:t>
            </a:r>
            <a:endParaRPr lang="en-US" dirty="0" smtClean="0">
              <a:solidFill>
                <a:schemeClr val="accent2">
                  <a:lumMod val="75000"/>
                </a:schemeClr>
              </a:solidFill>
            </a:endParaRPr>
          </a:p>
          <a:p>
            <a:endParaRPr lang="ar-IQ" dirty="0" smtClean="0"/>
          </a:p>
        </p:txBody>
      </p:sp>
      <p:sp>
        <p:nvSpPr>
          <p:cNvPr id="9" name="عنصر نائب للمحتوى 8"/>
          <p:cNvSpPr>
            <a:spLocks noGrp="1"/>
          </p:cNvSpPr>
          <p:nvPr>
            <p:ph sz="half" idx="2"/>
          </p:nvPr>
        </p:nvSpPr>
        <p:spPr/>
        <p:txBody>
          <a:bodyPr>
            <a:normAutofit fontScale="92500" lnSpcReduction="10000"/>
          </a:bodyPr>
          <a:lstStyle/>
          <a:p>
            <a:r>
              <a:rPr lang="ar-IQ" dirty="0" err="1" smtClean="0">
                <a:solidFill>
                  <a:schemeClr val="accent1">
                    <a:lumMod val="50000"/>
                  </a:schemeClr>
                </a:solidFill>
              </a:rPr>
              <a:t>الا</a:t>
            </a:r>
            <a:r>
              <a:rPr lang="ar-IQ" dirty="0" smtClean="0">
                <a:solidFill>
                  <a:schemeClr val="accent1">
                    <a:lumMod val="50000"/>
                  </a:schemeClr>
                </a:solidFill>
              </a:rPr>
              <a:t> </a:t>
            </a:r>
            <a:r>
              <a:rPr lang="ar-IQ" dirty="0" err="1" smtClean="0">
                <a:solidFill>
                  <a:schemeClr val="accent1">
                    <a:lumMod val="50000"/>
                  </a:schemeClr>
                </a:solidFill>
              </a:rPr>
              <a:t>ان</a:t>
            </a:r>
            <a:r>
              <a:rPr lang="ar-IQ" dirty="0" smtClean="0">
                <a:solidFill>
                  <a:schemeClr val="accent1">
                    <a:lumMod val="50000"/>
                  </a:schemeClr>
                </a:solidFill>
              </a:rPr>
              <a:t> معظم المختصين في التربية الخاصة ومنهم </a:t>
            </a:r>
            <a:r>
              <a:rPr lang="ar-IQ" dirty="0" err="1" smtClean="0">
                <a:solidFill>
                  <a:schemeClr val="accent1">
                    <a:lumMod val="50000"/>
                  </a:schemeClr>
                </a:solidFill>
              </a:rPr>
              <a:t>جروسمان</a:t>
            </a:r>
            <a:r>
              <a:rPr lang="ar-IQ" dirty="0" smtClean="0">
                <a:solidFill>
                  <a:schemeClr val="accent1">
                    <a:lumMod val="50000"/>
                  </a:schemeClr>
                </a:solidFill>
              </a:rPr>
              <a:t> </a:t>
            </a:r>
            <a:r>
              <a:rPr lang="ar-IQ" dirty="0" err="1" smtClean="0">
                <a:solidFill>
                  <a:schemeClr val="accent1">
                    <a:lumMod val="50000"/>
                  </a:schemeClr>
                </a:solidFill>
              </a:rPr>
              <a:t>ومارشيل</a:t>
            </a:r>
            <a:r>
              <a:rPr lang="ar-IQ" dirty="0" smtClean="0">
                <a:solidFill>
                  <a:schemeClr val="accent1">
                    <a:lumMod val="50000"/>
                  </a:schemeClr>
                </a:solidFill>
              </a:rPr>
              <a:t> والجمعية </a:t>
            </a:r>
            <a:r>
              <a:rPr lang="ar-IQ" dirty="0" err="1" smtClean="0">
                <a:solidFill>
                  <a:schemeClr val="accent1">
                    <a:lumMod val="50000"/>
                  </a:schemeClr>
                </a:solidFill>
              </a:rPr>
              <a:t>الأمريكيه</a:t>
            </a:r>
            <a:r>
              <a:rPr lang="ar-IQ" dirty="0" smtClean="0">
                <a:solidFill>
                  <a:schemeClr val="accent1">
                    <a:lumMod val="50000"/>
                  </a:schemeClr>
                </a:solidFill>
              </a:rPr>
              <a:t> للطب النفسي يتفقون على </a:t>
            </a:r>
            <a:r>
              <a:rPr lang="ar-IQ" dirty="0" err="1" smtClean="0">
                <a:solidFill>
                  <a:schemeClr val="accent1">
                    <a:lumMod val="50000"/>
                  </a:schemeClr>
                </a:solidFill>
              </a:rPr>
              <a:t>ان</a:t>
            </a:r>
            <a:r>
              <a:rPr lang="ar-IQ" dirty="0" smtClean="0">
                <a:solidFill>
                  <a:schemeClr val="accent1">
                    <a:lumMod val="50000"/>
                  </a:schemeClr>
                </a:solidFill>
              </a:rPr>
              <a:t> الشخص المتخلف هو :</a:t>
            </a:r>
            <a:endParaRPr lang="en-US" dirty="0" smtClean="0">
              <a:solidFill>
                <a:schemeClr val="accent1">
                  <a:lumMod val="50000"/>
                </a:schemeClr>
              </a:solidFill>
            </a:endParaRPr>
          </a:p>
          <a:p>
            <a:endParaRPr lang="ar-IQ" dirty="0"/>
          </a:p>
        </p:txBody>
      </p:sp>
      <p:pic>
        <p:nvPicPr>
          <p:cNvPr id="11" name="صوت مسجّل">
            <a:hlinkClick r:id="" action="ppaction://media"/>
          </p:cNvPr>
          <p:cNvPicPr>
            <a:picLocks noRot="1" noChangeAspect="1"/>
          </p:cNvPicPr>
          <p:nvPr>
            <a:wavAudioFile r:embed="rId1" name="صوت مسجّل"/>
          </p:nvPr>
        </p:nvPicPr>
        <p:blipFill>
          <a:blip r:embed="rId4"/>
          <a:stretch>
            <a:fillRect/>
          </a:stretch>
        </p:blipFill>
        <p:spPr>
          <a:xfrm>
            <a:off x="4419600" y="3276600"/>
            <a:ext cx="304800" cy="304800"/>
          </a:xfrm>
          <a:prstGeom prst="rect">
            <a:avLst/>
          </a:prstGeom>
        </p:spPr>
      </p:pic>
      <p:pic>
        <p:nvPicPr>
          <p:cNvPr id="10" name="صوت مسجّل">
            <a:hlinkClick r:id="" action="ppaction://media"/>
          </p:cNvPr>
          <p:cNvPicPr>
            <a:picLocks noRot="1" noChangeAspect="1"/>
          </p:cNvPicPr>
          <p:nvPr>
            <a:wavAudioFile r:embed="rId2" name="صوت مسجّل"/>
          </p:nvPr>
        </p:nvPicPr>
        <p:blipFill>
          <a:blip r:embed="rId5"/>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99509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782" fill="hold"/>
                                        <p:tgtEl>
                                          <p:spTgt spid="11"/>
                                        </p:tgtEl>
                                      </p:cBhvr>
                                    </p:cmd>
                                  </p:childTnLst>
                                </p:cTn>
                              </p:par>
                            </p:childTnLst>
                          </p:cTn>
                        </p:par>
                      </p:childTnLst>
                    </p:cTn>
                  </p:par>
                </p:childTnLst>
              </p:cTn>
              <p:nextCondLst>
                <p:cond evt="onClick" delay="0">
                  <p:tgtEl>
                    <p:spTgt spid="1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0794" fill="hold"/>
                                        <p:tgtEl>
                                          <p:spTgt spid="10"/>
                                        </p:tgtEl>
                                      </p:cBhvr>
                                    </p:cmd>
                                  </p:childTnLst>
                                </p:cTn>
                              </p:par>
                            </p:childTnLst>
                          </p:cTn>
                        </p:par>
                      </p:childTnLst>
                    </p:cTn>
                  </p:par>
                </p:childTnLst>
              </p:cTn>
              <p:nextCondLst>
                <p:cond evt="onClick" delay="0">
                  <p:tgtEl>
                    <p:spTgt spid="10"/>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5</a:t>
            </a:r>
            <a:endParaRPr lang="ar-SA" dirty="0"/>
          </a:p>
        </p:txBody>
      </p:sp>
      <p:sp>
        <p:nvSpPr>
          <p:cNvPr id="3" name="عنصر نائب للمحتوى 2"/>
          <p:cNvSpPr>
            <a:spLocks noGrp="1"/>
          </p:cNvSpPr>
          <p:nvPr>
            <p:ph sz="half" idx="1"/>
          </p:nvPr>
        </p:nvSpPr>
        <p:spPr/>
        <p:txBody>
          <a:bodyPr>
            <a:normAutofit fontScale="92500"/>
          </a:bodyPr>
          <a:lstStyle/>
          <a:p>
            <a:pPr>
              <a:buNone/>
            </a:pPr>
            <a:endParaRPr lang="ar-IQ" dirty="0" smtClean="0">
              <a:solidFill>
                <a:srgbClr val="C00000"/>
              </a:solidFill>
            </a:endParaRPr>
          </a:p>
          <a:p>
            <a:pPr>
              <a:buNone/>
            </a:pPr>
            <a:r>
              <a:rPr lang="ar-IQ" dirty="0" smtClean="0">
                <a:solidFill>
                  <a:schemeClr val="accent2">
                    <a:lumMod val="50000"/>
                  </a:schemeClr>
                </a:solidFill>
              </a:rPr>
              <a:t> </a:t>
            </a:r>
            <a:r>
              <a:rPr lang="ar-IQ" dirty="0" smtClean="0">
                <a:solidFill>
                  <a:schemeClr val="accent2">
                    <a:lumMod val="50000"/>
                  </a:schemeClr>
                </a:solidFill>
              </a:rPr>
              <a:t>   يمثل </a:t>
            </a:r>
            <a:r>
              <a:rPr lang="ar-IQ" dirty="0" smtClean="0">
                <a:solidFill>
                  <a:schemeClr val="accent2">
                    <a:lumMod val="50000"/>
                  </a:schemeClr>
                </a:solidFill>
              </a:rPr>
              <a:t>عددا من جوانب القصور في </a:t>
            </a:r>
            <a:r>
              <a:rPr lang="ar-IQ" dirty="0" err="1" smtClean="0">
                <a:solidFill>
                  <a:schemeClr val="accent2">
                    <a:lumMod val="50000"/>
                  </a:schemeClr>
                </a:solidFill>
              </a:rPr>
              <a:t>اداء</a:t>
            </a:r>
            <a:r>
              <a:rPr lang="ar-IQ" dirty="0" smtClean="0">
                <a:solidFill>
                  <a:schemeClr val="accent2">
                    <a:lumMod val="50000"/>
                  </a:schemeClr>
                </a:solidFill>
              </a:rPr>
              <a:t> الفرد والتي تظهر قبل سن 21 سنة وتتمثل في التدني الواضح في القدرة العقلية عن متوسط الذكاء الذي يصاحبه قصورا واضح في اثنين </a:t>
            </a:r>
            <a:r>
              <a:rPr lang="ar-IQ" dirty="0" err="1" smtClean="0">
                <a:solidFill>
                  <a:schemeClr val="accent2">
                    <a:lumMod val="50000"/>
                  </a:schemeClr>
                </a:solidFill>
              </a:rPr>
              <a:t>او</a:t>
            </a:r>
            <a:r>
              <a:rPr lang="ar-IQ" dirty="0" smtClean="0">
                <a:solidFill>
                  <a:schemeClr val="accent2">
                    <a:lumMod val="50000"/>
                  </a:schemeClr>
                </a:solidFill>
              </a:rPr>
              <a:t> </a:t>
            </a:r>
            <a:r>
              <a:rPr lang="ar-IQ" dirty="0" err="1" smtClean="0">
                <a:solidFill>
                  <a:schemeClr val="accent2">
                    <a:lumMod val="50000"/>
                  </a:schemeClr>
                </a:solidFill>
              </a:rPr>
              <a:t>اكثر</a:t>
            </a:r>
            <a:r>
              <a:rPr lang="ar-IQ" dirty="0" smtClean="0">
                <a:solidFill>
                  <a:schemeClr val="accent2">
                    <a:lumMod val="50000"/>
                  </a:schemeClr>
                </a:solidFill>
              </a:rPr>
              <a:t> من مجالات المهارات </a:t>
            </a:r>
            <a:r>
              <a:rPr lang="ar-IQ" dirty="0" err="1" smtClean="0">
                <a:solidFill>
                  <a:schemeClr val="accent2">
                    <a:lumMod val="50000"/>
                  </a:schemeClr>
                </a:solidFill>
              </a:rPr>
              <a:t>التكيفية</a:t>
            </a:r>
            <a:r>
              <a:rPr lang="ar-IQ" dirty="0" smtClean="0">
                <a:solidFill>
                  <a:schemeClr val="accent2">
                    <a:lumMod val="50000"/>
                  </a:schemeClr>
                </a:solidFill>
              </a:rPr>
              <a:t> وهي :</a:t>
            </a:r>
            <a:endParaRPr lang="en-US" dirty="0" smtClean="0">
              <a:solidFill>
                <a:schemeClr val="accent2">
                  <a:lumMod val="50000"/>
                </a:schemeClr>
              </a:solidFill>
            </a:endParaRPr>
          </a:p>
          <a:p>
            <a:pPr>
              <a:buNone/>
            </a:pPr>
            <a:endParaRPr lang="ar-IQ" dirty="0" smtClean="0"/>
          </a:p>
        </p:txBody>
      </p:sp>
      <p:sp>
        <p:nvSpPr>
          <p:cNvPr id="5" name="عنصر نائب للمحتوى 4"/>
          <p:cNvSpPr>
            <a:spLocks noGrp="1"/>
          </p:cNvSpPr>
          <p:nvPr>
            <p:ph sz="half" idx="2"/>
          </p:nvPr>
        </p:nvSpPr>
        <p:spPr/>
        <p:txBody>
          <a:bodyPr>
            <a:normAutofit fontScale="92500"/>
          </a:bodyPr>
          <a:lstStyle/>
          <a:p>
            <a:r>
              <a:rPr lang="ar-IQ" dirty="0" smtClean="0">
                <a:solidFill>
                  <a:schemeClr val="accent1">
                    <a:lumMod val="50000"/>
                  </a:schemeClr>
                </a:solidFill>
              </a:rPr>
              <a:t>وقد عرفت الجمعية الأمريكية التخلف العقلي </a:t>
            </a:r>
            <a:r>
              <a:rPr lang="ar-IQ" dirty="0" err="1" smtClean="0">
                <a:solidFill>
                  <a:schemeClr val="accent1">
                    <a:lumMod val="50000"/>
                  </a:schemeClr>
                </a:solidFill>
              </a:rPr>
              <a:t>بانه</a:t>
            </a:r>
            <a:r>
              <a:rPr lang="ar-IQ" dirty="0" smtClean="0">
                <a:solidFill>
                  <a:schemeClr val="accent1">
                    <a:lumMod val="50000"/>
                  </a:schemeClr>
                </a:solidFill>
              </a:rPr>
              <a:t> :</a:t>
            </a:r>
            <a:endParaRPr lang="en-US" dirty="0" smtClean="0">
              <a:solidFill>
                <a:schemeClr val="accent1">
                  <a:lumMod val="50000"/>
                </a:schemeClr>
              </a:solidFill>
            </a:endParaRPr>
          </a:p>
          <a:p>
            <a:endParaRPr lang="ar-IQ" dirty="0"/>
          </a:p>
        </p:txBody>
      </p:sp>
      <p:pic>
        <p:nvPicPr>
          <p:cNvPr id="6"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36693624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317"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4000" dirty="0" smtClean="0"/>
              <a:t>          6</a:t>
            </a:r>
            <a:endParaRPr lang="ar-SA" sz="4000" dirty="0"/>
          </a:p>
        </p:txBody>
      </p:sp>
      <p:sp>
        <p:nvSpPr>
          <p:cNvPr id="3" name="عنصر نائب للمحتوى 2"/>
          <p:cNvSpPr>
            <a:spLocks noGrp="1"/>
          </p:cNvSpPr>
          <p:nvPr>
            <p:ph idx="1"/>
          </p:nvPr>
        </p:nvSpPr>
        <p:spPr/>
        <p:txBody>
          <a:bodyPr>
            <a:normAutofit/>
          </a:bodyPr>
          <a:lstStyle/>
          <a:p>
            <a:pPr>
              <a:buNone/>
            </a:pPr>
            <a:r>
              <a:rPr lang="ar-IQ" sz="4000" dirty="0" smtClean="0">
                <a:solidFill>
                  <a:srgbClr val="C00000"/>
                </a:solidFill>
              </a:rPr>
              <a:t>1-</a:t>
            </a:r>
            <a:r>
              <a:rPr lang="ar-IQ" dirty="0" smtClean="0"/>
              <a:t> </a:t>
            </a:r>
            <a:r>
              <a:rPr lang="ar-IQ" dirty="0" smtClean="0"/>
              <a:t>الحياة اليومية </a:t>
            </a:r>
            <a:endParaRPr lang="en-US" dirty="0" smtClean="0"/>
          </a:p>
          <a:p>
            <a:pPr>
              <a:buNone/>
            </a:pPr>
            <a:r>
              <a:rPr lang="ar-IQ" dirty="0" smtClean="0"/>
              <a:t>2_ المهارات </a:t>
            </a:r>
            <a:r>
              <a:rPr lang="ar-IQ" dirty="0" err="1" smtClean="0"/>
              <a:t>الأجتماعية</a:t>
            </a:r>
            <a:r>
              <a:rPr lang="ar-IQ" dirty="0" smtClean="0"/>
              <a:t> </a:t>
            </a:r>
            <a:endParaRPr lang="en-US" dirty="0" smtClean="0"/>
          </a:p>
          <a:p>
            <a:pPr>
              <a:buNone/>
            </a:pPr>
            <a:r>
              <a:rPr lang="ar-IQ" dirty="0" smtClean="0"/>
              <a:t>3- المهارات </a:t>
            </a:r>
            <a:r>
              <a:rPr lang="ar-IQ" dirty="0" smtClean="0"/>
              <a:t>اللغوية </a:t>
            </a:r>
            <a:endParaRPr lang="en-US" dirty="0" smtClean="0"/>
          </a:p>
          <a:p>
            <a:pPr>
              <a:buNone/>
            </a:pPr>
            <a:r>
              <a:rPr lang="ar-IQ" dirty="0" smtClean="0"/>
              <a:t>4_ </a:t>
            </a:r>
            <a:r>
              <a:rPr lang="ar-IQ" dirty="0" smtClean="0"/>
              <a:t>مهارات التعامل بالنقود </a:t>
            </a:r>
            <a:endParaRPr lang="en-US" dirty="0" smtClean="0"/>
          </a:p>
          <a:p>
            <a:pPr>
              <a:buNone/>
            </a:pPr>
            <a:r>
              <a:rPr lang="ar-IQ" dirty="0" smtClean="0"/>
              <a:t>5- مهارات </a:t>
            </a:r>
            <a:r>
              <a:rPr lang="ar-IQ" dirty="0" smtClean="0"/>
              <a:t>السلامة العامة </a:t>
            </a:r>
            <a:endParaRPr lang="en-US" dirty="0" smtClean="0"/>
          </a:p>
          <a:p>
            <a:pPr>
              <a:buNone/>
            </a:pPr>
            <a:r>
              <a:rPr lang="ar-IQ" dirty="0" smtClean="0"/>
              <a:t>6-المهارات </a:t>
            </a:r>
            <a:r>
              <a:rPr lang="ar-IQ" dirty="0" smtClean="0"/>
              <a:t>الأكاديمية الوظيفية كالقراءة والكتابة والحساب .</a:t>
            </a:r>
            <a:endParaRPr lang="en-US" dirty="0" smtClean="0"/>
          </a:p>
          <a:p>
            <a:pPr>
              <a:buFontTx/>
              <a:buChar char="-"/>
            </a:pPr>
            <a:endParaRPr lang="ar-IQ" b="1" dirty="0" smtClean="0">
              <a:solidFill>
                <a:srgbClr val="C00000"/>
              </a:solidFill>
            </a:endParaRPr>
          </a:p>
          <a:p>
            <a:pPr>
              <a:buFontTx/>
              <a:buChar char="-"/>
            </a:pPr>
            <a:endParaRPr lang="en-US" b="1" dirty="0" smtClean="0">
              <a:solidFill>
                <a:srgbClr val="C00000"/>
              </a:solidFill>
            </a:endParaRPr>
          </a:p>
        </p:txBody>
      </p:sp>
      <p:pic>
        <p:nvPicPr>
          <p:cNvPr id="6"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33217365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896"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t>مستويات التخلف العقلي :</a:t>
            </a:r>
            <a:r>
              <a:rPr lang="en-US" dirty="0" smtClean="0"/>
              <a:t/>
            </a:r>
            <a:br>
              <a:rPr lang="en-US" dirty="0" smtClean="0"/>
            </a:br>
            <a:endParaRPr lang="ar-SA" dirty="0">
              <a:solidFill>
                <a:srgbClr val="C00000"/>
              </a:solidFill>
            </a:endParaRPr>
          </a:p>
        </p:txBody>
      </p:sp>
      <p:sp>
        <p:nvSpPr>
          <p:cNvPr id="3" name="عنصر نائب للمحتوى 2"/>
          <p:cNvSpPr>
            <a:spLocks noGrp="1"/>
          </p:cNvSpPr>
          <p:nvPr>
            <p:ph idx="1"/>
          </p:nvPr>
        </p:nvSpPr>
        <p:spPr/>
        <p:txBody>
          <a:bodyPr>
            <a:normAutofit fontScale="92500" lnSpcReduction="20000"/>
          </a:bodyPr>
          <a:lstStyle/>
          <a:p>
            <a:pPr marL="514350" indent="-514350">
              <a:buNone/>
            </a:pPr>
            <a:r>
              <a:rPr lang="ar-IQ" b="1" dirty="0" err="1" smtClean="0">
                <a:solidFill>
                  <a:schemeClr val="accent6">
                    <a:lumMod val="50000"/>
                  </a:schemeClr>
                </a:solidFill>
              </a:rPr>
              <a:t>اولا</a:t>
            </a:r>
            <a:r>
              <a:rPr lang="ar-IQ" b="1" dirty="0" smtClean="0">
                <a:solidFill>
                  <a:schemeClr val="accent6">
                    <a:lumMod val="50000"/>
                  </a:schemeClr>
                </a:solidFill>
              </a:rPr>
              <a:t> تصنيف الجمعية </a:t>
            </a:r>
            <a:r>
              <a:rPr lang="ar-IQ" b="1" dirty="0" err="1" smtClean="0">
                <a:solidFill>
                  <a:schemeClr val="accent6">
                    <a:lumMod val="50000"/>
                  </a:schemeClr>
                </a:solidFill>
              </a:rPr>
              <a:t>الامريكية</a:t>
            </a:r>
            <a:r>
              <a:rPr lang="ar-IQ" b="1" dirty="0" smtClean="0">
                <a:solidFill>
                  <a:schemeClr val="accent6">
                    <a:lumMod val="50000"/>
                  </a:schemeClr>
                </a:solidFill>
              </a:rPr>
              <a:t> للتخلف العقلي </a:t>
            </a:r>
            <a:r>
              <a:rPr lang="ar-IQ" b="1" dirty="0" smtClean="0">
                <a:solidFill>
                  <a:schemeClr val="accent6">
                    <a:lumMod val="50000"/>
                  </a:schemeClr>
                </a:solidFill>
              </a:rPr>
              <a:t>:</a:t>
            </a:r>
            <a:endParaRPr lang="ar-IQ" dirty="0" smtClean="0">
              <a:solidFill>
                <a:schemeClr val="accent6">
                  <a:lumMod val="50000"/>
                </a:schemeClr>
              </a:solidFill>
            </a:endParaRPr>
          </a:p>
          <a:p>
            <a:pPr marL="514350" indent="-514350">
              <a:buNone/>
            </a:pPr>
            <a:r>
              <a:rPr lang="ar-IQ" dirty="0" err="1" smtClean="0">
                <a:solidFill>
                  <a:schemeClr val="accent6">
                    <a:lumMod val="50000"/>
                  </a:schemeClr>
                </a:solidFill>
              </a:rPr>
              <a:t>أعتمدت</a:t>
            </a:r>
            <a:r>
              <a:rPr lang="ar-IQ" dirty="0" smtClean="0">
                <a:solidFill>
                  <a:schemeClr val="accent6">
                    <a:lumMod val="50000"/>
                  </a:schemeClr>
                </a:solidFill>
              </a:rPr>
              <a:t> الجمعية الأمريكية في تصنيفها للتخلف العقلي على مقاييس </a:t>
            </a:r>
            <a:r>
              <a:rPr lang="ar-IQ" dirty="0" err="1" smtClean="0">
                <a:solidFill>
                  <a:schemeClr val="accent6">
                    <a:lumMod val="50000"/>
                  </a:schemeClr>
                </a:solidFill>
              </a:rPr>
              <a:t>الذكاءكمقياس</a:t>
            </a:r>
            <a:r>
              <a:rPr lang="ar-IQ" dirty="0" smtClean="0">
                <a:solidFill>
                  <a:schemeClr val="accent6">
                    <a:lumMod val="50000"/>
                  </a:schemeClr>
                </a:solidFill>
              </a:rPr>
              <a:t> </a:t>
            </a:r>
            <a:r>
              <a:rPr lang="ar-IQ" dirty="0" err="1" smtClean="0">
                <a:solidFill>
                  <a:schemeClr val="accent6">
                    <a:lumMod val="50000"/>
                  </a:schemeClr>
                </a:solidFill>
              </a:rPr>
              <a:t>وكسلر</a:t>
            </a:r>
            <a:r>
              <a:rPr lang="ar-IQ" dirty="0" smtClean="0">
                <a:solidFill>
                  <a:schemeClr val="accent6">
                    <a:lumMod val="50000"/>
                  </a:schemeClr>
                </a:solidFill>
              </a:rPr>
              <a:t> ومقياس بينيه وهذه التقسيمات هي :</a:t>
            </a:r>
          </a:p>
          <a:p>
            <a:pPr marL="514350" indent="-514350">
              <a:buNone/>
            </a:pPr>
            <a:r>
              <a:rPr lang="ar-IQ" dirty="0" smtClean="0">
                <a:solidFill>
                  <a:schemeClr val="accent6">
                    <a:lumMod val="50000"/>
                  </a:schemeClr>
                </a:solidFill>
              </a:rPr>
              <a:t>ـ </a:t>
            </a:r>
            <a:r>
              <a:rPr lang="ar-IQ" dirty="0" smtClean="0">
                <a:solidFill>
                  <a:schemeClr val="accent6">
                    <a:lumMod val="50000"/>
                  </a:schemeClr>
                </a:solidFill>
              </a:rPr>
              <a:t>فئة التخلف العقلي </a:t>
            </a:r>
            <a:r>
              <a:rPr lang="ar-IQ" dirty="0" smtClean="0">
                <a:solidFill>
                  <a:schemeClr val="accent6">
                    <a:lumMod val="50000"/>
                  </a:schemeClr>
                </a:solidFill>
              </a:rPr>
              <a:t>البسيط:</a:t>
            </a:r>
            <a:endParaRPr lang="en-US" dirty="0" smtClean="0">
              <a:solidFill>
                <a:schemeClr val="accent6">
                  <a:lumMod val="50000"/>
                </a:schemeClr>
              </a:solidFill>
            </a:endParaRPr>
          </a:p>
          <a:p>
            <a:pPr marL="514350" indent="-514350">
              <a:buNone/>
            </a:pPr>
            <a:r>
              <a:rPr lang="ar-IQ" dirty="0" smtClean="0"/>
              <a:t>حسب هذا المعيار تكون هذه الفئة </a:t>
            </a:r>
            <a:r>
              <a:rPr lang="ar-IQ" dirty="0" err="1" smtClean="0"/>
              <a:t>للافراد</a:t>
            </a:r>
            <a:r>
              <a:rPr lang="ar-IQ" dirty="0" smtClean="0"/>
              <a:t> الذين يحصلون على نسبة ذكاء تتراوح بين (55-70 )على اختبارات الذكاء.</a:t>
            </a:r>
            <a:endParaRPr lang="en-US" dirty="0" smtClean="0"/>
          </a:p>
          <a:p>
            <a:pPr marL="514350" indent="-514350">
              <a:buNone/>
            </a:pPr>
            <a:r>
              <a:rPr lang="ar-IQ" dirty="0" smtClean="0">
                <a:solidFill>
                  <a:schemeClr val="accent6">
                    <a:lumMod val="50000"/>
                  </a:schemeClr>
                </a:solidFill>
              </a:rPr>
              <a:t>2ـ فئة التخلف العقلي المتوسط </a:t>
            </a:r>
            <a:r>
              <a:rPr lang="ar-IQ" dirty="0" smtClean="0">
                <a:solidFill>
                  <a:schemeClr val="accent6">
                    <a:lumMod val="50000"/>
                  </a:schemeClr>
                </a:solidFill>
              </a:rPr>
              <a:t>:</a:t>
            </a:r>
            <a:endParaRPr lang="en-US" dirty="0" smtClean="0">
              <a:solidFill>
                <a:schemeClr val="accent6">
                  <a:lumMod val="50000"/>
                </a:schemeClr>
              </a:solidFill>
            </a:endParaRPr>
          </a:p>
          <a:p>
            <a:pPr marL="514350" indent="-514350">
              <a:buNone/>
            </a:pPr>
            <a:r>
              <a:rPr lang="ar-IQ" dirty="0" smtClean="0"/>
              <a:t>هم </a:t>
            </a:r>
            <a:r>
              <a:rPr lang="ar-IQ" dirty="0" err="1" smtClean="0"/>
              <a:t>الافراد</a:t>
            </a:r>
            <a:r>
              <a:rPr lang="ar-IQ" dirty="0" smtClean="0"/>
              <a:t> </a:t>
            </a:r>
            <a:r>
              <a:rPr lang="ar-IQ" dirty="0" smtClean="0"/>
              <a:t>الذين يحصلون على نسبة ذكاء تتراوح بين </a:t>
            </a:r>
            <a:r>
              <a:rPr lang="ar-IQ" dirty="0" smtClean="0"/>
              <a:t>(40- 55)على </a:t>
            </a:r>
            <a:r>
              <a:rPr lang="ar-IQ" dirty="0" smtClean="0"/>
              <a:t>اختبارات الذكاء.</a:t>
            </a:r>
            <a:endParaRPr lang="en-US" dirty="0" smtClean="0"/>
          </a:p>
          <a:p>
            <a:pPr marL="514350" indent="-514350">
              <a:buNone/>
            </a:pPr>
            <a:endParaRPr lang="ar-IQ" dirty="0" smtClean="0"/>
          </a:p>
        </p:txBody>
      </p:sp>
      <p:pic>
        <p:nvPicPr>
          <p:cNvPr id="6"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21322324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9747"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                      8</a:t>
            </a:r>
            <a:endParaRPr lang="ar-SA" dirty="0"/>
          </a:p>
        </p:txBody>
      </p:sp>
      <p:sp>
        <p:nvSpPr>
          <p:cNvPr id="3" name="عنصر نائب للمحتوى 2"/>
          <p:cNvSpPr>
            <a:spLocks noGrp="1"/>
          </p:cNvSpPr>
          <p:nvPr>
            <p:ph idx="1"/>
          </p:nvPr>
        </p:nvSpPr>
        <p:spPr/>
        <p:txBody>
          <a:bodyPr>
            <a:normAutofit/>
          </a:bodyPr>
          <a:lstStyle/>
          <a:p>
            <a:pPr>
              <a:buNone/>
            </a:pPr>
            <a:r>
              <a:rPr lang="ar-IQ" dirty="0" smtClean="0">
                <a:solidFill>
                  <a:schemeClr val="accent6">
                    <a:lumMod val="50000"/>
                  </a:schemeClr>
                </a:solidFill>
              </a:rPr>
              <a:t>3ـ فئة التخلف العقلي الشديد </a:t>
            </a:r>
            <a:r>
              <a:rPr lang="ar-IQ" dirty="0" smtClean="0">
                <a:solidFill>
                  <a:schemeClr val="accent6">
                    <a:lumMod val="50000"/>
                  </a:schemeClr>
                </a:solidFill>
              </a:rPr>
              <a:t>:</a:t>
            </a:r>
            <a:endParaRPr lang="en-US" b="1" dirty="0" smtClean="0">
              <a:solidFill>
                <a:schemeClr val="accent6">
                  <a:lumMod val="50000"/>
                </a:schemeClr>
              </a:solidFill>
            </a:endParaRPr>
          </a:p>
          <a:p>
            <a:pPr>
              <a:buNone/>
            </a:pPr>
            <a:r>
              <a:rPr lang="ar-IQ" dirty="0" smtClean="0"/>
              <a:t>هم </a:t>
            </a:r>
            <a:r>
              <a:rPr lang="ar-IQ" dirty="0" err="1" smtClean="0"/>
              <a:t>الافراد</a:t>
            </a:r>
            <a:r>
              <a:rPr lang="ar-IQ" dirty="0" smtClean="0"/>
              <a:t> الذين يحصلون على نسبة ذكاء تتراوح بين </a:t>
            </a:r>
            <a:r>
              <a:rPr lang="ar-IQ" dirty="0" smtClean="0"/>
              <a:t>(25- 40)على </a:t>
            </a:r>
            <a:r>
              <a:rPr lang="ar-IQ" dirty="0" smtClean="0"/>
              <a:t>اختبارات الذكاء.</a:t>
            </a:r>
            <a:endParaRPr lang="en-US" dirty="0" smtClean="0"/>
          </a:p>
          <a:p>
            <a:pPr>
              <a:buNone/>
            </a:pPr>
            <a:r>
              <a:rPr lang="ar-IQ" dirty="0" smtClean="0">
                <a:solidFill>
                  <a:schemeClr val="accent6">
                    <a:lumMod val="50000"/>
                  </a:schemeClr>
                </a:solidFill>
              </a:rPr>
              <a:t>4ـ فئة التخلف العقلي الحاد</a:t>
            </a:r>
            <a:endParaRPr lang="en-US" dirty="0" smtClean="0">
              <a:solidFill>
                <a:schemeClr val="accent6">
                  <a:lumMod val="50000"/>
                </a:schemeClr>
              </a:solidFill>
            </a:endParaRPr>
          </a:p>
          <a:p>
            <a:pPr>
              <a:buNone/>
            </a:pPr>
            <a:r>
              <a:rPr lang="ar-IQ" dirty="0" smtClean="0"/>
              <a:t>هم </a:t>
            </a:r>
            <a:r>
              <a:rPr lang="ar-IQ" dirty="0" err="1" smtClean="0"/>
              <a:t>الافراد</a:t>
            </a:r>
            <a:r>
              <a:rPr lang="ar-IQ" dirty="0" smtClean="0"/>
              <a:t> الذين يحصلون على نسبة </a:t>
            </a:r>
            <a:r>
              <a:rPr lang="ar-IQ" dirty="0" smtClean="0"/>
              <a:t>ذكاء متدنية جدا تقل عن  25على </a:t>
            </a:r>
            <a:r>
              <a:rPr lang="ar-IQ" dirty="0" smtClean="0"/>
              <a:t>اختبارات الذكاء.</a:t>
            </a:r>
            <a:endParaRPr lang="en-US" dirty="0" smtClean="0"/>
          </a:p>
          <a:p>
            <a:pPr>
              <a:buNone/>
            </a:pPr>
            <a:endParaRPr lang="ar-IQ" dirty="0" smtClean="0"/>
          </a:p>
        </p:txBody>
      </p:sp>
      <p:pic>
        <p:nvPicPr>
          <p:cNvPr id="6"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25736934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960"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                 </a:t>
            </a:r>
            <a:endParaRPr lang="ar-SA" dirty="0"/>
          </a:p>
        </p:txBody>
      </p:sp>
      <p:sp>
        <p:nvSpPr>
          <p:cNvPr id="3" name="عنصر نائب للمحتوى 2"/>
          <p:cNvSpPr>
            <a:spLocks noGrp="1"/>
          </p:cNvSpPr>
          <p:nvPr>
            <p:ph idx="1"/>
          </p:nvPr>
        </p:nvSpPr>
        <p:spPr/>
        <p:txBody>
          <a:bodyPr>
            <a:normAutofit/>
          </a:bodyPr>
          <a:lstStyle/>
          <a:p>
            <a:pPr marL="514350" indent="-514350">
              <a:buNone/>
            </a:pPr>
            <a:r>
              <a:rPr lang="ar-IQ" b="1" dirty="0" smtClean="0">
                <a:solidFill>
                  <a:schemeClr val="accent6">
                    <a:lumMod val="50000"/>
                  </a:schemeClr>
                </a:solidFill>
              </a:rPr>
              <a:t>ثانيا : التصنيف التربوي :</a:t>
            </a:r>
            <a:endParaRPr lang="en-US" dirty="0" smtClean="0">
              <a:solidFill>
                <a:schemeClr val="accent6">
                  <a:lumMod val="50000"/>
                </a:schemeClr>
              </a:solidFill>
            </a:endParaRPr>
          </a:p>
          <a:p>
            <a:pPr marL="514350" indent="-514350">
              <a:buNone/>
            </a:pPr>
            <a:r>
              <a:rPr lang="ar-IQ" dirty="0" smtClean="0">
                <a:solidFill>
                  <a:schemeClr val="tx1">
                    <a:lumMod val="95000"/>
                    <a:lumOff val="5000"/>
                  </a:schemeClr>
                </a:solidFill>
              </a:rPr>
              <a:t>يقسم فئات </a:t>
            </a:r>
            <a:r>
              <a:rPr lang="ar-IQ" dirty="0" err="1" smtClean="0">
                <a:solidFill>
                  <a:schemeClr val="tx1">
                    <a:lumMod val="95000"/>
                    <a:lumOff val="5000"/>
                  </a:schemeClr>
                </a:solidFill>
              </a:rPr>
              <a:t>التخلفف</a:t>
            </a:r>
            <a:r>
              <a:rPr lang="ar-IQ" dirty="0" smtClean="0">
                <a:solidFill>
                  <a:schemeClr val="tx1">
                    <a:lumMod val="95000"/>
                    <a:lumOff val="5000"/>
                  </a:schemeClr>
                </a:solidFill>
              </a:rPr>
              <a:t> العقلي وفقا لما يقدم لهم من خدمات تربوية وكالاتي :</a:t>
            </a:r>
            <a:endParaRPr lang="en-US" dirty="0" smtClean="0">
              <a:solidFill>
                <a:schemeClr val="tx1">
                  <a:lumMod val="95000"/>
                  <a:lumOff val="5000"/>
                </a:schemeClr>
              </a:solidFill>
            </a:endParaRPr>
          </a:p>
          <a:p>
            <a:pPr marL="514350" indent="-514350">
              <a:buNone/>
            </a:pPr>
            <a:r>
              <a:rPr lang="ar-IQ" dirty="0" smtClean="0"/>
              <a:t>1- </a:t>
            </a:r>
            <a:r>
              <a:rPr lang="ar-IQ" dirty="0" smtClean="0"/>
              <a:t>القابلون للتعلم </a:t>
            </a:r>
            <a:r>
              <a:rPr lang="ar-IQ" dirty="0" smtClean="0"/>
              <a:t>:</a:t>
            </a:r>
          </a:p>
          <a:p>
            <a:pPr marL="514350" indent="-514350">
              <a:buNone/>
            </a:pPr>
            <a:r>
              <a:rPr lang="ar-IQ" dirty="0" smtClean="0"/>
              <a:t>هم من تتراوح نسبة ذكاءهم ما بين (55- 75)على مقياس الذكاء وهذه الفئة بين بطيئي التعلم والمتخلفين عقليا بدرجة بسيطة وهم من يستطيعون تعلم بعض المهارات الاكاديمية كالحساب والقراءة والكتابة .</a:t>
            </a:r>
            <a:endParaRPr lang="en-US" dirty="0" smtClean="0"/>
          </a:p>
          <a:p>
            <a:pPr marL="514350" indent="-514350">
              <a:buAutoNum type="arabicPeriod"/>
            </a:pPr>
            <a:endParaRPr lang="en-US" dirty="0" smtClean="0"/>
          </a:p>
          <a:p>
            <a:pPr>
              <a:buNone/>
            </a:pPr>
            <a:endParaRPr lang="en-US" dirty="0" smtClean="0"/>
          </a:p>
          <a:p>
            <a:pPr>
              <a:buNone/>
            </a:pPr>
            <a:endParaRPr lang="ar-IQ" dirty="0" smtClean="0"/>
          </a:p>
        </p:txBody>
      </p:sp>
      <p:pic>
        <p:nvPicPr>
          <p:cNvPr id="5"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971198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174"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ركة">
  <a:themeElements>
    <a:clrScheme name="حركة">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حركة">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حركة">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865</TotalTime>
  <Words>484</Words>
  <Application>Microsoft Office PowerPoint</Application>
  <PresentationFormat>عرض على الشاشة (3:4)‏</PresentationFormat>
  <Paragraphs>51</Paragraphs>
  <Slides>27</Slides>
  <Notes>0</Notes>
  <HiddenSlides>0</HiddenSlides>
  <MMClips>12</MMClips>
  <ScaleCrop>false</ScaleCrop>
  <HeadingPairs>
    <vt:vector size="4" baseType="variant">
      <vt:variant>
        <vt:lpstr>سمة</vt:lpstr>
      </vt:variant>
      <vt:variant>
        <vt:i4>1</vt:i4>
      </vt:variant>
      <vt:variant>
        <vt:lpstr>عناوين الشرائح</vt:lpstr>
      </vt:variant>
      <vt:variant>
        <vt:i4>27</vt:i4>
      </vt:variant>
    </vt:vector>
  </HeadingPairs>
  <TitlesOfParts>
    <vt:vector size="28" baseType="lpstr">
      <vt:lpstr>حركة</vt:lpstr>
      <vt:lpstr>                التخلف العقلي   </vt:lpstr>
      <vt:lpstr>تعريفات التخلف العقلي: </vt:lpstr>
      <vt:lpstr> </vt:lpstr>
      <vt:lpstr> </vt:lpstr>
      <vt:lpstr>5</vt:lpstr>
      <vt:lpstr>          6</vt:lpstr>
      <vt:lpstr>مستويات التخلف العقلي : </vt:lpstr>
      <vt:lpstr>                      8</vt:lpstr>
      <vt:lpstr>                 </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المجموعة الرابعة      الوسائل التعليمية</dc:title>
  <dc:creator>د.داود حلس</dc:creator>
  <cp:lastModifiedBy>Administrator</cp:lastModifiedBy>
  <cp:revision>169</cp:revision>
  <dcterms:created xsi:type="dcterms:W3CDTF">2017-08-28T17:57:30Z</dcterms:created>
  <dcterms:modified xsi:type="dcterms:W3CDTF">2020-12-12T19:22:16Z</dcterms:modified>
</cp:coreProperties>
</file>